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8"/>
  </p:notesMasterIdLst>
  <p:sldIdLst>
    <p:sldId id="315" r:id="rId2"/>
    <p:sldId id="257" r:id="rId3"/>
    <p:sldId id="268" r:id="rId4"/>
    <p:sldId id="316" r:id="rId5"/>
    <p:sldId id="319" r:id="rId6"/>
    <p:sldId id="318" r:id="rId7"/>
    <p:sldId id="313" r:id="rId8"/>
    <p:sldId id="258" r:id="rId9"/>
    <p:sldId id="307" r:id="rId10"/>
    <p:sldId id="259" r:id="rId11"/>
    <p:sldId id="260" r:id="rId12"/>
    <p:sldId id="261" r:id="rId13"/>
    <p:sldId id="262" r:id="rId14"/>
    <p:sldId id="263" r:id="rId15"/>
    <p:sldId id="309" r:id="rId16"/>
    <p:sldId id="270" r:id="rId17"/>
    <p:sldId id="271" r:id="rId18"/>
    <p:sldId id="272" r:id="rId19"/>
    <p:sldId id="310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9" r:id="rId29"/>
    <p:sldId id="286" r:id="rId30"/>
    <p:sldId id="288" r:id="rId31"/>
    <p:sldId id="317" r:id="rId32"/>
    <p:sldId id="290" r:id="rId33"/>
    <p:sldId id="292" r:id="rId34"/>
    <p:sldId id="293" r:id="rId35"/>
    <p:sldId id="298" r:id="rId36"/>
    <p:sldId id="299" r:id="rId37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512" y="-4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8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59300" cy="3416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0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165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29FB257-AE53-9544-BEB9-14A42BE4D4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54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048EB5A0-D1EB-064A-A78A-BC8DB0E74C48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74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E6680C5-9B57-CE4F-AE37-17ED7A09EF4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40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90E3E01-0955-264A-B56C-B56432181E7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608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806E848-20A1-BA45-B766-37BEDA650B0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813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A20574F-6E34-834B-8DC2-B97447A9DEA0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018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A143CAE-1E78-7C4F-8B3A-B6139BDBC78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22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88CC9996-9B41-554B-AF15-7763017DCB8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427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6CDFFF3-9453-D64E-819C-BE6D6931F69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632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E876BAD-7765-2142-943F-8FE3D208F4E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837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3883388-5E45-7B41-A9AD-70BACE64607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042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E23A608-0C08-6843-8F3C-096A96E31EA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24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AF0668-E4E8-C44C-A40A-554FD98293B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048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E1CC04F1-D288-D747-B3E1-999C91301C6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451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B849AEA-2DB2-C74C-A976-99D9EBF4E382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656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6158AC1-0B8C-614B-A721-3F02932257B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2AB2527-6519-2143-BAD2-D060704CE16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066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F7EE768-AC85-2243-B56E-2BB2F9E8190C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270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F16502D-5719-5B4D-8091-AE811E0A587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475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917DFC1-C89F-F64E-B380-C5FB3B9D945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782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216CC7-06BF-2B44-9B32-7656B1836C3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987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CBE407DF-4E61-0E43-BC8F-BE70ADADE637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192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CD6B249-6510-734B-BDE6-4AE6F1654AF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011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0CB0C70-CB8A-CF49-AA6D-21E4B43B4D4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458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8BAEAF9-FAFA-0442-AD63-D4C2E06F252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42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9116C43-B3D3-6A42-9515-1206504D433E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50C9A53-FDD9-1F48-96E1-64A2834C25D6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867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102317A7-CA85-A345-B2D3-AC65A1678F4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0724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58BADD7F-B4D9-124C-83DC-93BE080AEA26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277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08A7808-B5DA-7943-BC55-119268BC54C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4820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934A2E1-95EC-E541-A84D-7E2718C5D7B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1C13-A583-F44B-A937-16A9FB908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3A65C-E782-3E4E-A530-51E96098E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5575" y="463550"/>
            <a:ext cx="1939925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67375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8705-9FCF-FB41-92B7-AB86C4AC7C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59700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608BC-6564-2D47-929F-EAB82B01BF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ECB2E-A9EC-754A-851B-65C163F189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67727-A436-8D43-B330-7FCE21E31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F2FD-D04D-5F42-9081-B3C1E765E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15F9-C428-D14E-A459-0D278BAF2F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2DA12-335D-3B47-979E-683DE9932A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5E2E9-3933-2A4A-A2F0-331FF37B17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C5AA2-99A8-1D49-84C7-D67A4B8035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CE133-4E7D-8E45-A4FC-D1EE7D58A1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5970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597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29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284DECB-2861-114D-AB74-6C1A94D42F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>
            <a:alphaModFix amt="74000"/>
          </a:blip>
          <a:srcRect/>
          <a:stretch>
            <a:fillRect/>
          </a:stretch>
        </p:blipFill>
        <p:spPr bwMode="auto">
          <a:xfrm>
            <a:off x="-19050" y="0"/>
            <a:ext cx="9144000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197850" y="6342063"/>
            <a:ext cx="4556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3" name="Picture 11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41300" y="6421438"/>
            <a:ext cx="1219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726488" y="6399213"/>
            <a:ext cx="3333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0" descr="Screen Shot 2012-01-18 at 9.43.15 AM.png"/>
          <p:cNvPicPr>
            <a:picLocks noChangeAspect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328863" y="6427788"/>
            <a:ext cx="3619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1" descr="Screen Shot 2012-01-18 at 9.46.54 AM.png"/>
          <p:cNvPicPr>
            <a:picLocks noChangeAspect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1500188" y="6438900"/>
            <a:ext cx="650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3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800">
          <a:solidFill>
            <a:srgbClr val="000000"/>
          </a:solidFill>
          <a:latin typeface="Arial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400">
          <a:solidFill>
            <a:srgbClr val="000000"/>
          </a:solidFill>
          <a:latin typeface="Arial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30475"/>
            <a:ext cx="91440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660400" y="-38100"/>
            <a:ext cx="7759700" cy="679450"/>
          </a:xfrm>
        </p:spPr>
        <p:txBody>
          <a:bodyPr/>
          <a:lstStyle/>
          <a:p>
            <a:r>
              <a:rPr lang="en-US" sz="3600" smtClean="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GMOD/GBrowse_syn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908300" y="2503488"/>
            <a:ext cx="6743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Arial" pitchFamily="-1" charset="0"/>
                <a:ea typeface="Arial" pitchFamily="-1" charset="0"/>
                <a:cs typeface="Arial" pitchFamily="-1" charset="0"/>
              </a:rPr>
              <a:t>Sheldon McKay</a:t>
            </a:r>
          </a:p>
          <a:p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iPlant Collaborative</a:t>
            </a:r>
            <a:b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</a:br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DNA Learning Center</a:t>
            </a:r>
            <a:b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</a:br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Cold Spring Harbor Laboratory</a:t>
            </a:r>
            <a:endParaRPr lang="en-GB" sz="200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9863" y="1849438"/>
            <a:ext cx="5924550" cy="354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938" y="5554663"/>
            <a:ext cx="2005012" cy="334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22638" y="5583238"/>
            <a:ext cx="1963737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914400"/>
            <a:ext cx="4381500" cy="67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1562100" y="5969000"/>
            <a:ext cx="6400800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Wang H, Su Y, Mackey AJ, Kraemer ET and JC Kissinger . SynView: a GBrowse-compatible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approach to visualizing comparative genome data  Bioinformatics 2006 22:2308-2309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5575300"/>
            <a:ext cx="1951038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2573338" y="5746750"/>
            <a:ext cx="620553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Pan, X., Stein, L. and Brendel, V. 2005. SynBrowse: a Synteny Browser for Comparative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Sequence Analysis. Bioinformatics 21: 3461-3468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057275"/>
            <a:ext cx="4333875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2163763"/>
            <a:ext cx="5956300" cy="3094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188" y="5780088"/>
            <a:ext cx="2125662" cy="392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-519491" y="-307900"/>
            <a:ext cx="10158931" cy="7716753"/>
          </a:xfrm>
          <a:prstGeom prst="rect">
            <a:avLst/>
          </a:prstGeom>
          <a:solidFill>
            <a:schemeClr val="tx1">
              <a:alpha val="48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788988" y="5613400"/>
            <a:ext cx="662146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Crabtree, J., Angiuoli, S. V., Wortman, J. R., White, O. R. Sybil: methods and software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for multiple genome comparison and visualization Methods Mol Biol. 2007 Jan 01; 408: 93-108.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382713"/>
            <a:ext cx="6010275" cy="2085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325" y="3543300"/>
            <a:ext cx="7432675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9138" y="5030788"/>
            <a:ext cx="1504950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696913"/>
            <a:ext cx="8315325" cy="542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350" y="673100"/>
            <a:ext cx="2127250" cy="434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623888"/>
            <a:ext cx="1544638" cy="154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623888"/>
            <a:ext cx="3251200" cy="279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38" y="5268913"/>
            <a:ext cx="1446212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82750" y="5237163"/>
            <a:ext cx="2579688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9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97375" y="5286375"/>
            <a:ext cx="2460625" cy="423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7283450" y="5257800"/>
            <a:ext cx="163195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+ others...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933450" y="5815013"/>
            <a:ext cx="6234113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Youens-Clark K, Faga B, Yap IV, Stein LD, Ware, D. 2009.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CMap 1.01: A comparative mapping application for the Internet.  doi:10.1093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369300" cy="3425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992188" y="871538"/>
            <a:ext cx="2076450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863" y="5060950"/>
            <a:ext cx="237013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5500" y="5033963"/>
            <a:ext cx="771525" cy="668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8538" y="5519738"/>
            <a:ext cx="4371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5464175" y="5511800"/>
            <a:ext cx="1528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+others…</a:t>
            </a:r>
          </a:p>
        </p:txBody>
      </p:sp>
      <p:pic>
        <p:nvPicPr>
          <p:cNvPr id="3584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2700" y="698500"/>
            <a:ext cx="2540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1458913" y="5954713"/>
            <a:ext cx="679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" charset="0"/>
                <a:ea typeface="Arial" pitchFamily="-1" charset="0"/>
                <a:cs typeface="Arial" pitchFamily="-1" charset="0"/>
              </a:rPr>
              <a:t>McKay SJ, Vergara IA and Stajich, J. 2010. "Using the Generic Synteny Browser (Gbrowse_syn)" </a:t>
            </a:r>
          </a:p>
          <a:p>
            <a:r>
              <a:rPr lang="en-US" sz="1200">
                <a:latin typeface="Arial" pitchFamily="-1" charset="0"/>
                <a:ea typeface="Arial" pitchFamily="-1" charset="0"/>
                <a:cs typeface="Arial" pitchFamily="-1" charset="0"/>
              </a:rPr>
              <a:t>in Current Protocols in Bioinformatics (Wiley Interscience) doi: 10.1002/0471250953.bi0912s31</a:t>
            </a:r>
          </a:p>
        </p:txBody>
      </p:sp>
      <p:pic>
        <p:nvPicPr>
          <p:cNvPr id="35850" name="Picture 9" descr="Screen Shot 2012-01-18 at 9.58.03 AM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45000" y="5070475"/>
            <a:ext cx="927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0" descr="Screen Shot 2012-01-18 at 9.55.29 A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16600" y="5051425"/>
            <a:ext cx="1227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Arial" pitchFamily="-1" charset="0"/>
              </a:rPr>
              <a:t>How is GBrowse_syn different?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Does not rely on perfect co-linearity across the entire displayed region (no orphan alignments)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Offers “on the fly” alignment chaining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No upward limit on the number of species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Used grid lines to trace fine-scale indels (sequence insertion/deletions)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Integration with GBrowse data sources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Ongoing support and development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546350" y="1298575"/>
            <a:ext cx="327818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GBrowse-like interface</a:t>
            </a:r>
          </a:p>
        </p:txBody>
      </p:sp>
      <p:pic>
        <p:nvPicPr>
          <p:cNvPr id="45059" name="Picture 3" descr="Screen Shot 2012-01-18 at 12.22.3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95500"/>
            <a:ext cx="91440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1"/>
          <p:cNvSpPr>
            <a:spLocks noChangeArrowheads="1"/>
          </p:cNvSpPr>
          <p:nvPr/>
        </p:nvSpPr>
        <p:spPr bwMode="auto">
          <a:xfrm>
            <a:off x="452438" y="4889500"/>
            <a:ext cx="1295400" cy="685800"/>
          </a:xfrm>
          <a:prstGeom prst="flowChartMagneticDisk">
            <a:avLst/>
          </a:prstGeom>
          <a:solidFill>
            <a:srgbClr val="E30507">
              <a:alpha val="47058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3043238" y="4800600"/>
            <a:ext cx="1447800" cy="1600200"/>
          </a:xfrm>
          <a:prstGeom prst="flowChartMulti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5329238" y="4953000"/>
            <a:ext cx="1143000" cy="1143000"/>
          </a:xfrm>
          <a:prstGeom prst="flowChart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auto">
          <a:xfrm>
            <a:off x="452438" y="4127500"/>
            <a:ext cx="1295400" cy="685800"/>
          </a:xfrm>
          <a:prstGeom prst="flowChartMagneticDisk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0" name="AutoShape 5"/>
          <p:cNvSpPr>
            <a:spLocks noChangeArrowheads="1"/>
          </p:cNvSpPr>
          <p:nvPr/>
        </p:nvSpPr>
        <p:spPr bwMode="auto">
          <a:xfrm>
            <a:off x="452438" y="5651500"/>
            <a:ext cx="1295400" cy="685800"/>
          </a:xfrm>
          <a:prstGeom prst="flowChartMagneticDisk">
            <a:avLst/>
          </a:prstGeom>
          <a:solidFill>
            <a:srgbClr val="1537E3">
              <a:alpha val="7607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1" name="AutoShape 6"/>
          <p:cNvSpPr>
            <a:spLocks noChangeArrowheads="1"/>
          </p:cNvSpPr>
          <p:nvPr/>
        </p:nvSpPr>
        <p:spPr bwMode="auto">
          <a:xfrm>
            <a:off x="7462838" y="5029200"/>
            <a:ext cx="1524000" cy="685800"/>
          </a:xfrm>
          <a:prstGeom prst="flowChartMagneticDisk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350838" y="3276600"/>
            <a:ext cx="1558925" cy="70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Databases*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187700" y="5181600"/>
            <a:ext cx="784225" cy="92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or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*.conf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5319713" y="5257800"/>
            <a:ext cx="1144587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*.synconf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7372350" y="3429000"/>
            <a:ext cx="1779588" cy="101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alignment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</a:t>
            </a:r>
          </a:p>
        </p:txBody>
      </p:sp>
      <p:sp>
        <p:nvSpPr>
          <p:cNvPr id="47116" name="AutoShape 11"/>
          <p:cNvSpPr>
            <a:spLocks noChangeArrowheads="1"/>
          </p:cNvSpPr>
          <p:nvPr/>
        </p:nvSpPr>
        <p:spPr bwMode="auto">
          <a:xfrm>
            <a:off x="3505200" y="35052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7" name="AutoShape 12"/>
          <p:cNvSpPr>
            <a:spLocks noChangeArrowheads="1"/>
          </p:cNvSpPr>
          <p:nvPr/>
        </p:nvSpPr>
        <p:spPr bwMode="auto">
          <a:xfrm>
            <a:off x="5481638" y="35814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8" name="AutoShape 13"/>
          <p:cNvSpPr>
            <a:spLocks noChangeArrowheads="1"/>
          </p:cNvSpPr>
          <p:nvPr/>
        </p:nvSpPr>
        <p:spPr bwMode="auto">
          <a:xfrm rot="3120000">
            <a:off x="2222500" y="3222626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9" name="AutoShape 14"/>
          <p:cNvSpPr>
            <a:spLocks noChangeArrowheads="1"/>
          </p:cNvSpPr>
          <p:nvPr/>
        </p:nvSpPr>
        <p:spPr bwMode="auto">
          <a:xfrm>
            <a:off x="3048000" y="2465388"/>
            <a:ext cx="3505200" cy="914400"/>
          </a:xfrm>
          <a:prstGeom prst="flowChartProcess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47120" name="AutoShape 15"/>
          <p:cNvSpPr>
            <a:spLocks noChangeArrowheads="1"/>
          </p:cNvSpPr>
          <p:nvPr/>
        </p:nvSpPr>
        <p:spPr bwMode="auto">
          <a:xfrm>
            <a:off x="4348163" y="1665288"/>
            <a:ext cx="533400" cy="685800"/>
          </a:xfrm>
          <a:prstGeom prst="upArrow">
            <a:avLst>
              <a:gd name="adj1" fmla="val 41667"/>
              <a:gd name="adj2" fmla="val 59310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1" name="AutoShape 16"/>
          <p:cNvSpPr>
            <a:spLocks noChangeArrowheads="1"/>
          </p:cNvSpPr>
          <p:nvPr/>
        </p:nvSpPr>
        <p:spPr bwMode="auto">
          <a:xfrm rot="18480000" flipH="1">
            <a:off x="6718300" y="3224213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033713" y="6496050"/>
            <a:ext cx="35750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Species config.                     Master config.</a:t>
            </a:r>
          </a:p>
        </p:txBody>
      </p:sp>
      <p:pic>
        <p:nvPicPr>
          <p:cNvPr id="4712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596900"/>
            <a:ext cx="2771775" cy="987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952500"/>
            <a:ext cx="6954838" cy="518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2441575" y="696913"/>
            <a:ext cx="41211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GBrowse_syn Architecture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4762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84175" y="59563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7667625" y="5970588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9" name="Text Box 6"/>
          <p:cNvSpPr txBox="1">
            <a:spLocks noChangeArrowheads="1"/>
          </p:cNvSpPr>
          <p:nvPr/>
        </p:nvSpPr>
        <p:spPr bwMode="auto">
          <a:xfrm>
            <a:off x="769937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pic>
        <p:nvPicPr>
          <p:cNvPr id="49160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975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8875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876300"/>
            <a:ext cx="7759700" cy="4102100"/>
          </a:xfrm>
        </p:spPr>
        <p:txBody>
          <a:bodyPr/>
          <a:lstStyle/>
          <a:p>
            <a:pPr eaLnBrk="1" hangingPunct="1"/>
            <a:r>
              <a:rPr lang="en-US">
                <a:latin typeface="Arial" pitchFamily="-1" charset="0"/>
              </a:rPr>
              <a:t>Getting Data into GBrowse_syn	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1300" y="3149600"/>
            <a:ext cx="2844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213100" y="2463800"/>
            <a:ext cx="20955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70272">
            <a:off x="1841500" y="4495800"/>
            <a:ext cx="939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9"/>
          <p:cNvSpPr txBox="1">
            <a:spLocks noChangeArrowheads="1"/>
          </p:cNvSpPr>
          <p:nvPr/>
        </p:nvSpPr>
        <p:spPr bwMode="auto">
          <a:xfrm>
            <a:off x="3082925" y="2166938"/>
            <a:ext cx="4119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CLUSTALW      PECAN</a:t>
            </a:r>
          </a:p>
          <a:p>
            <a:r>
              <a:rPr lang="en-US">
                <a:latin typeface="Arial" pitchFamily="-1" charset="0"/>
              </a:rPr>
              <a:t>MSF      </a:t>
            </a:r>
            <a:r>
              <a:rPr lang="en-US" i="1">
                <a:latin typeface="Arial" pitchFamily="-1" charset="0"/>
              </a:rPr>
              <a:t>ad hoc</a:t>
            </a:r>
            <a:r>
              <a:rPr lang="en-US">
                <a:latin typeface="Arial" pitchFamily="-1" charset="0"/>
              </a:rPr>
              <a:t> tab-delimited</a:t>
            </a:r>
          </a:p>
          <a:p>
            <a:r>
              <a:rPr lang="en-US">
                <a:latin typeface="Arial" pitchFamily="-1" charset="0"/>
              </a:rPr>
              <a:t>FASTA       STOCKHOLM</a:t>
            </a:r>
          </a:p>
          <a:p>
            <a:r>
              <a:rPr lang="en-US">
                <a:latin typeface="Arial" pitchFamily="-1" charset="0"/>
              </a:rPr>
              <a:t>    GFF3    etc…</a:t>
            </a:r>
          </a:p>
        </p:txBody>
      </p:sp>
      <p:sp>
        <p:nvSpPr>
          <p:cNvPr id="51207" name="Freeform 12"/>
          <p:cNvSpPr>
            <a:spLocks/>
          </p:cNvSpPr>
          <p:nvPr/>
        </p:nvSpPr>
        <p:spPr bwMode="auto">
          <a:xfrm>
            <a:off x="2235200" y="1930400"/>
            <a:ext cx="6324600" cy="2235200"/>
          </a:xfrm>
          <a:custGeom>
            <a:avLst/>
            <a:gdLst>
              <a:gd name="T0" fmla="*/ 0 w 3984"/>
              <a:gd name="T1" fmla="*/ 2147483647 h 1408"/>
              <a:gd name="T2" fmla="*/ 2147483647 w 3984"/>
              <a:gd name="T3" fmla="*/ 2147483647 h 1408"/>
              <a:gd name="T4" fmla="*/ 2147483647 w 3984"/>
              <a:gd name="T5" fmla="*/ 2147483647 h 1408"/>
              <a:gd name="T6" fmla="*/ 2147483647 w 3984"/>
              <a:gd name="T7" fmla="*/ 2147483647 h 1408"/>
              <a:gd name="T8" fmla="*/ 2147483647 w 3984"/>
              <a:gd name="T9" fmla="*/ 0 h 1408"/>
              <a:gd name="T10" fmla="*/ 0 w 3984"/>
              <a:gd name="T11" fmla="*/ 2147483647 h 14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84"/>
              <a:gd name="T19" fmla="*/ 0 h 1408"/>
              <a:gd name="T20" fmla="*/ 3984 w 3984"/>
              <a:gd name="T21" fmla="*/ 1408 h 14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84" h="1408">
                <a:moveTo>
                  <a:pt x="0" y="208"/>
                </a:moveTo>
                <a:lnTo>
                  <a:pt x="1128" y="1408"/>
                </a:lnTo>
                <a:lnTo>
                  <a:pt x="1608" y="1400"/>
                </a:lnTo>
                <a:lnTo>
                  <a:pt x="3984" y="384"/>
                </a:lnTo>
                <a:lnTo>
                  <a:pt x="3112" y="0"/>
                </a:lnTo>
                <a:lnTo>
                  <a:pt x="0" y="208"/>
                </a:lnTo>
                <a:close/>
              </a:path>
            </a:pathLst>
          </a:custGeom>
          <a:solidFill>
            <a:srgbClr val="C0C0C0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1208" name="Text Box 13"/>
          <p:cNvSpPr txBox="1">
            <a:spLocks noChangeArrowheads="1"/>
          </p:cNvSpPr>
          <p:nvPr/>
        </p:nvSpPr>
        <p:spPr bwMode="auto">
          <a:xfrm rot="-1066483">
            <a:off x="3451225" y="4973638"/>
            <a:ext cx="1522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CC1016"/>
                </a:solidFill>
                <a:latin typeface="Arial" pitchFamily="-1" charset="0"/>
              </a:rPr>
              <a:t>Loading scripts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939800" y="1866900"/>
            <a:ext cx="7772400" cy="549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words on whole genome alignment</a:t>
            </a: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brief survey of synteny browsers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challenges of rendering comparative data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Comparative genome browsing with GBrowse_syn 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98525" y="973138"/>
            <a:ext cx="1244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Arial" pitchFamily="-1" charset="0"/>
              </a:rPr>
              <a:t>Outline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641350"/>
            <a:ext cx="8928100" cy="5724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04875"/>
            <a:ext cx="8497888" cy="541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88" y="585788"/>
            <a:ext cx="8255000" cy="612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87463"/>
            <a:ext cx="7899400" cy="518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2298700" y="693738"/>
            <a:ext cx="4168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Optional “All in one” view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146300"/>
            <a:ext cx="5257800" cy="334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1752600" y="762000"/>
            <a:ext cx="556260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  <a:latin typeface="Arial" pitchFamily="-1" charset="0"/>
              </a:rPr>
              <a:t>Adding markup to the annotations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9198" y="1333888"/>
            <a:ext cx="6846888" cy="519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1136650" y="712788"/>
            <a:ext cx="6443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Problem : How to use Insertions/Deletion data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2089150" y="820738"/>
            <a:ext cx="42084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Tracking Indels with grid lines</a:t>
            </a: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3" y="1619250"/>
            <a:ext cx="8191500" cy="4229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2133600" y="990600"/>
            <a:ext cx="6073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Evolution of  Gene Structure</a:t>
            </a:r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0725"/>
            <a:ext cx="8191500" cy="395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7747000" cy="416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9635" name="Text Box 2"/>
          <p:cNvSpPr txBox="1">
            <a:spLocks noChangeArrowheads="1"/>
          </p:cNvSpPr>
          <p:nvPr/>
        </p:nvSpPr>
        <p:spPr bwMode="auto">
          <a:xfrm>
            <a:off x="2628900" y="990600"/>
            <a:ext cx="3141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Putative gene or  loss </a:t>
            </a:r>
          </a:p>
        </p:txBody>
      </p:sp>
      <p:sp>
        <p:nvSpPr>
          <p:cNvPr id="69636" name="AutoShape 3"/>
          <p:cNvSpPr>
            <a:spLocks noChangeArrowheads="1"/>
          </p:cNvSpPr>
          <p:nvPr/>
        </p:nvSpPr>
        <p:spPr bwMode="auto">
          <a:xfrm>
            <a:off x="3886200" y="3200400"/>
            <a:ext cx="1828800" cy="2286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108075"/>
            <a:ext cx="4833938" cy="545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683" name="AutoShape 2"/>
          <p:cNvSpPr>
            <a:spLocks noChangeArrowheads="1"/>
          </p:cNvSpPr>
          <p:nvPr/>
        </p:nvSpPr>
        <p:spPr bwMode="auto">
          <a:xfrm>
            <a:off x="5715000" y="38100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4" name="AutoShape 3"/>
          <p:cNvSpPr>
            <a:spLocks noChangeArrowheads="1"/>
          </p:cNvSpPr>
          <p:nvPr/>
        </p:nvSpPr>
        <p:spPr bwMode="auto">
          <a:xfrm>
            <a:off x="4876800" y="28194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5" name="AutoShape 4"/>
          <p:cNvSpPr>
            <a:spLocks noChangeArrowheads="1"/>
          </p:cNvSpPr>
          <p:nvPr/>
        </p:nvSpPr>
        <p:spPr bwMode="auto">
          <a:xfrm>
            <a:off x="6019800" y="60198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6" name="Rectangle 7"/>
          <p:cNvSpPr>
            <a:spLocks noChangeArrowheads="1"/>
          </p:cNvSpPr>
          <p:nvPr/>
        </p:nvSpPr>
        <p:spPr bwMode="auto">
          <a:xfrm>
            <a:off x="4064000" y="1358900"/>
            <a:ext cx="11176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3095625" y="1316038"/>
            <a:ext cx="3538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Comparing gene models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latin typeface="Arial" pitchFamily="-1" charset="0"/>
              </a:rPr>
              <a:t>Hierarchical Genome Alignment Strategy</a:t>
            </a:r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1981200" y="2997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1981200" y="36068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1981200" y="4902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1981200" y="42926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2322513" y="2860675"/>
            <a:ext cx="461645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Mask repeats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(RepeatMasker, Tandem Repeats Finder, nmerge, etc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327275" y="3562350"/>
            <a:ext cx="3546475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Identify orthologous regions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(ENREDO, MERCATOR, orthocluster, etc) 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2295525" y="4216400"/>
            <a:ext cx="2287588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Nucleotide-level alignment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(PECAN, MAVID, etc) 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2381250" y="4902200"/>
            <a:ext cx="1679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Further processing </a:t>
            </a:r>
          </a:p>
        </p:txBody>
      </p:sp>
      <p:sp>
        <p:nvSpPr>
          <p:cNvPr id="19467" name="AutoShape 10"/>
          <p:cNvSpPr>
            <a:spLocks noChangeArrowheads="1"/>
          </p:cNvSpPr>
          <p:nvPr/>
        </p:nvSpPr>
        <p:spPr bwMode="auto">
          <a:xfrm>
            <a:off x="5943600" y="4368800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7202488" y="4306888"/>
            <a:ext cx="1298575" cy="309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69" name="AutoShape 12"/>
          <p:cNvSpPr>
            <a:spLocks noChangeArrowheads="1"/>
          </p:cNvSpPr>
          <p:nvPr/>
        </p:nvSpPr>
        <p:spPr bwMode="auto">
          <a:xfrm>
            <a:off x="5991225" y="3592513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7250113" y="3530600"/>
            <a:ext cx="1298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71" name="Text Box 14"/>
          <p:cNvSpPr txBox="1">
            <a:spLocks noChangeArrowheads="1"/>
          </p:cNvSpPr>
          <p:nvPr/>
        </p:nvSpPr>
        <p:spPr bwMode="auto">
          <a:xfrm>
            <a:off x="1625600" y="5435600"/>
            <a:ext cx="9207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</a:t>
            </a:r>
          </a:p>
        </p:txBody>
      </p:sp>
      <p:sp>
        <p:nvSpPr>
          <p:cNvPr id="19472" name="Text Box 15"/>
          <p:cNvSpPr txBox="1">
            <a:spLocks noChangeArrowheads="1"/>
          </p:cNvSpPr>
          <p:nvPr/>
        </p:nvSpPr>
        <p:spPr bwMode="auto">
          <a:xfrm>
            <a:off x="1262063" y="2387600"/>
            <a:ext cx="2189162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Raw genomic sequences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6518275" cy="3741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2489200" y="914400"/>
            <a:ext cx="331311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Comparing assemblies</a:t>
            </a: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7048500" y="1981200"/>
            <a:ext cx="1874838" cy="341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Not bad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Needs work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-1" charset="0"/>
              </a:rPr>
              <a:t>Example Mercator Alignment</a:t>
            </a:r>
          </a:p>
        </p:txBody>
      </p:sp>
      <p:pic>
        <p:nvPicPr>
          <p:cNvPr id="75779" name="Picture 3" descr="d85cdb7d6e12b99d9821d4300197884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1854200"/>
            <a:ext cx="8027988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1139506" y="2718664"/>
            <a:ext cx="7516813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Getting the most out of small aligned regions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               or </a:t>
            </a:r>
            <a:r>
              <a:rPr lang="en-US" sz="2800" dirty="0" err="1">
                <a:solidFill>
                  <a:srgbClr val="000000"/>
                </a:solidFill>
                <a:latin typeface="Arial" pitchFamily="-1" charset="0"/>
              </a:rPr>
              <a:t>orthology</a:t>
            </a:r>
            <a:r>
              <a:rPr lang="en-US" sz="2800" dirty="0">
                <a:solidFill>
                  <a:srgbClr val="000000"/>
                </a:solidFill>
                <a:latin typeface="Arial" pitchFamily="-1" charset="0"/>
              </a:rPr>
              <a:t>-only data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6550"/>
            <a:ext cx="6826250" cy="1822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88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72000"/>
            <a:ext cx="6826250" cy="174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8852" name="Text Box 3"/>
          <p:cNvSpPr txBox="1">
            <a:spLocks noChangeArrowheads="1"/>
          </p:cNvSpPr>
          <p:nvPr/>
        </p:nvSpPr>
        <p:spPr bwMode="auto">
          <a:xfrm>
            <a:off x="2286000" y="914400"/>
            <a:ext cx="233203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Gene Orthology</a:t>
            </a:r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2286000" y="4114800"/>
            <a:ext cx="271938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Chained Orthologs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133850"/>
            <a:ext cx="8191500" cy="226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08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371600"/>
            <a:ext cx="6400800" cy="136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0900" name="AutoShape 3"/>
          <p:cNvSpPr>
            <a:spLocks noChangeArrowheads="1"/>
          </p:cNvSpPr>
          <p:nvPr/>
        </p:nvSpPr>
        <p:spPr bwMode="auto">
          <a:xfrm>
            <a:off x="5221288" y="1347788"/>
            <a:ext cx="228600" cy="6858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1" name="Line 4"/>
          <p:cNvSpPr>
            <a:spLocks noChangeShapeType="1"/>
          </p:cNvSpPr>
          <p:nvPr/>
        </p:nvSpPr>
        <p:spPr bwMode="auto">
          <a:xfrm flipH="1">
            <a:off x="5016500" y="2057400"/>
            <a:ext cx="254000" cy="2057400"/>
          </a:xfrm>
          <a:prstGeom prst="line">
            <a:avLst/>
          </a:prstGeom>
          <a:noFill/>
          <a:ln w="18360">
            <a:solidFill>
              <a:srgbClr val="8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2" name="Text Box 5"/>
          <p:cNvSpPr txBox="1">
            <a:spLocks noChangeArrowheads="1"/>
          </p:cNvSpPr>
          <p:nvPr/>
        </p:nvSpPr>
        <p:spPr bwMode="auto">
          <a:xfrm>
            <a:off x="5332413" y="2927350"/>
            <a:ext cx="24495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2 panels merged</a:t>
            </a:r>
          </a:p>
        </p:txBody>
      </p:sp>
      <p:sp>
        <p:nvSpPr>
          <p:cNvPr id="80903" name="AutoShape 6"/>
          <p:cNvSpPr>
            <a:spLocks noChangeArrowheads="1"/>
          </p:cNvSpPr>
          <p:nvPr/>
        </p:nvSpPr>
        <p:spPr bwMode="auto">
          <a:xfrm>
            <a:off x="1371600" y="4572000"/>
            <a:ext cx="20574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4" name="AutoShape 8"/>
          <p:cNvSpPr>
            <a:spLocks noChangeArrowheads="1"/>
          </p:cNvSpPr>
          <p:nvPr/>
        </p:nvSpPr>
        <p:spPr bwMode="auto">
          <a:xfrm>
            <a:off x="3657600" y="4572000"/>
            <a:ext cx="48006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933450" y="3257550"/>
            <a:ext cx="36607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Inversion + translocation?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1316038"/>
            <a:ext cx="6480175" cy="1976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4475" y="4286250"/>
            <a:ext cx="6480175" cy="211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9092" name="Text Box 3"/>
          <p:cNvSpPr txBox="1">
            <a:spLocks noChangeArrowheads="1"/>
          </p:cNvSpPr>
          <p:nvPr/>
        </p:nvSpPr>
        <p:spPr bwMode="auto">
          <a:xfrm>
            <a:off x="3429000" y="687388"/>
            <a:ext cx="2600325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Pecan alignments</a:t>
            </a:r>
          </a:p>
        </p:txBody>
      </p:sp>
      <p:sp>
        <p:nvSpPr>
          <p:cNvPr id="89093" name="Text Box 4"/>
          <p:cNvSpPr txBox="1">
            <a:spLocks noChangeArrowheads="1"/>
          </p:cNvSpPr>
          <p:nvPr/>
        </p:nvSpPr>
        <p:spPr bwMode="auto">
          <a:xfrm>
            <a:off x="2413000" y="3781425"/>
            <a:ext cx="397510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Protein orthology based Synteny blocks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" y="1536700"/>
            <a:ext cx="8191500" cy="418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461884" y="768112"/>
            <a:ext cx="3695546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-1" charset="0"/>
              </a:rPr>
              <a:t>Duplications</a:t>
            </a:r>
            <a:endParaRPr lang="en-US" dirty="0">
              <a:solidFill>
                <a:srgbClr val="000000"/>
              </a:solidFill>
              <a:latin typeface="Arial" pitchFamily="-1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1104900"/>
            <a:ext cx="69977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4064000"/>
            <a:ext cx="660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22 at 10.35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969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22 at 10.36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2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smtClean="0">
                <a:latin typeface="Arial" pitchFamily="-1" charset="0"/>
              </a:rPr>
              <a:t>A Few Use Cases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927100" y="2070100"/>
            <a:ext cx="7747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Multiple sequence alignment data from whole genomes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Synteny or co-linearity data without alignments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Gene orthology assignments based on proteins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Self vs. Self comparison of duplications, homeologous regions, etc 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Others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631825" y="1828800"/>
            <a:ext cx="6308725" cy="289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What is a Synteny Browser</a:t>
            </a:r>
            <a:r>
              <a:rPr lang="en-US">
                <a:solidFill>
                  <a:srgbClr val="000000"/>
                </a:solidFill>
                <a:latin typeface="Arial" pitchFamily="-1" charset="0"/>
              </a:rPr>
              <a:t>?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- Has display elements in common with genome browsers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Uses sequence alignments, orthology or co-linearity data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to highlight different genomes, strains, etc.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Usually displays co-linearity relative to a reference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genome.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en-US" smtClean="0">
              <a:latin typeface="Arial" pitchFamily="-1" charset="0"/>
            </a:endParaRPr>
          </a:p>
          <a:p>
            <a:pPr algn="ctr" eaLnBrk="1" hangingPunct="1"/>
            <a:r>
              <a:rPr lang="en-US" sz="2400" smtClean="0">
                <a:latin typeface="Arial" pitchFamily="-1" charset="0"/>
              </a:rPr>
              <a:t>A Brief Survey of GMOD-friendly Synteny Browsers</a:t>
            </a:r>
            <a:endParaRPr lang="en-US" smtClean="0">
              <a:latin typeface="Arial" pitchFamily="-1" charset="0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7258050" y="2643188"/>
            <a:ext cx="27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*</a:t>
            </a:r>
            <a:endParaRPr lang="en-US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608</Words>
  <Application>Microsoft Macintosh PowerPoint</Application>
  <PresentationFormat>On-screen Show (4:3)</PresentationFormat>
  <Paragraphs>148</Paragraphs>
  <Slides>36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Blank Presentation</vt:lpstr>
      <vt:lpstr>GMOD/GBrowse_syn</vt:lpstr>
      <vt:lpstr>PowerPoint Presentation</vt:lpstr>
      <vt:lpstr>Hierarchical Genome Alignment Strategy</vt:lpstr>
      <vt:lpstr>PowerPoint Presentation</vt:lpstr>
      <vt:lpstr>PowerPoint Presentation</vt:lpstr>
      <vt:lpstr>PowerPoint Presentation</vt:lpstr>
      <vt:lpstr>A Few Use Cases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is GBrowse_syn different?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Mercator Alignment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Sheldon  Mckay</dc:creator>
  <cp:lastModifiedBy>Sheldon McKay</cp:lastModifiedBy>
  <cp:revision>43</cp:revision>
  <cp:lastPrinted>2009-08-07T07:43:01Z</cp:lastPrinted>
  <dcterms:created xsi:type="dcterms:W3CDTF">2012-08-28T21:22:30Z</dcterms:created>
  <dcterms:modified xsi:type="dcterms:W3CDTF">2013-07-22T15:42:15Z</dcterms:modified>
</cp:coreProperties>
</file>